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 id="2147483696" r:id="rId2"/>
    <p:sldMasterId id="2147483708" r:id="rId3"/>
  </p:sldMasterIdLst>
  <p:notesMasterIdLst>
    <p:notesMasterId r:id="rId22"/>
  </p:notesMasterIdLst>
  <p:handoutMasterIdLst>
    <p:handoutMasterId r:id="rId23"/>
  </p:handoutMasterIdLst>
  <p:sldIdLst>
    <p:sldId id="256" r:id="rId4"/>
    <p:sldId id="264" r:id="rId5"/>
    <p:sldId id="276" r:id="rId6"/>
    <p:sldId id="277" r:id="rId7"/>
    <p:sldId id="278" r:id="rId8"/>
    <p:sldId id="283" r:id="rId9"/>
    <p:sldId id="284" r:id="rId10"/>
    <p:sldId id="288" r:id="rId11"/>
    <p:sldId id="289" r:id="rId12"/>
    <p:sldId id="281" r:id="rId13"/>
    <p:sldId id="292" r:id="rId14"/>
    <p:sldId id="293" r:id="rId15"/>
    <p:sldId id="294" r:id="rId16"/>
    <p:sldId id="295" r:id="rId17"/>
    <p:sldId id="296" r:id="rId18"/>
    <p:sldId id="297" r:id="rId19"/>
    <p:sldId id="286" r:id="rId20"/>
    <p:sldId id="287" r:id="rId21"/>
  </p:sldIdLst>
  <p:sldSz cx="9144000" cy="6858000" type="screen4x3"/>
  <p:notesSz cx="7102475" cy="9388475"/>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A"/>
    <a:srgbClr val="C00000"/>
    <a:srgbClr val="01B4E7"/>
    <a:srgbClr val="5858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2" autoAdjust="0"/>
    <p:restoredTop sz="94660"/>
  </p:normalViewPr>
  <p:slideViewPr>
    <p:cSldViewPr snapToGrid="0" snapToObjects="1">
      <p:cViewPr varScale="1">
        <p:scale>
          <a:sx n="123" d="100"/>
          <a:sy n="123" d="100"/>
        </p:scale>
        <p:origin x="-1824" y="-104"/>
      </p:cViewPr>
      <p:guideLst>
        <p:guide orient="horz" pos="2160"/>
        <p:guide pos="2880"/>
      </p:guideLst>
    </p:cSldViewPr>
  </p:slideViewPr>
  <p:notesTextViewPr>
    <p:cViewPr>
      <p:scale>
        <a:sx n="1" d="1"/>
        <a:sy n="1" d="1"/>
      </p:scale>
      <p:origin x="0" y="0"/>
    </p:cViewPr>
  </p:notesTextViewPr>
  <p:sorterViewPr>
    <p:cViewPr>
      <p:scale>
        <a:sx n="100" d="100"/>
        <a:sy n="100" d="100"/>
      </p:scale>
      <p:origin x="0" y="-407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29" Type="http://schemas.microsoft.com/office/2015/10/relationships/revisionInfo" Target="revisionInfo.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391B2C94-DD86-4423-945D-7C89BD0BE61F}" type="datetimeFigureOut">
              <a:rPr lang="en-US" smtClean="0"/>
              <a:t>1/25/19</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7F825FDD-0C95-49C2-AA7D-E308B1634A94}" type="slidenum">
              <a:rPr lang="en-US" smtClean="0"/>
              <a:t>‹#›</a:t>
            </a:fld>
            <a:endParaRPr lang="en-US" dirty="0"/>
          </a:p>
        </p:txBody>
      </p:sp>
    </p:spTree>
    <p:extLst>
      <p:ext uri="{BB962C8B-B14F-4D97-AF65-F5344CB8AC3E}">
        <p14:creationId xmlns:p14="http://schemas.microsoft.com/office/powerpoint/2010/main" val="4275070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072C89E1-7D41-46F1-B618-148C217DA234}" type="datetimeFigureOut">
              <a:rPr lang="en-US" smtClean="0"/>
              <a:t>1/25/19</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3FDD23DA-5B95-4417-B7BD-CAA1E09F762B}" type="slidenum">
              <a:rPr lang="en-US" smtClean="0"/>
              <a:t>‹#›</a:t>
            </a:fld>
            <a:endParaRPr lang="en-US" dirty="0"/>
          </a:p>
        </p:txBody>
      </p:sp>
    </p:spTree>
    <p:extLst>
      <p:ext uri="{BB962C8B-B14F-4D97-AF65-F5344CB8AC3E}">
        <p14:creationId xmlns:p14="http://schemas.microsoft.com/office/powerpoint/2010/main" val="1052996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581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5222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5DAA"/>
        </a:solidFill>
        <a:effectLst/>
      </p:bgPr>
    </p:bg>
    <p:spTree>
      <p:nvGrpSpPr>
        <p:cNvPr id="1" name=""/>
        <p:cNvGrpSpPr/>
        <p:nvPr/>
      </p:nvGrpSpPr>
      <p:grpSpPr>
        <a:xfrm>
          <a:off x="0" y="0"/>
          <a:ext cx="0" cy="0"/>
          <a:chOff x="0" y="0"/>
          <a:chExt cx="0" cy="0"/>
        </a:xfrm>
      </p:grpSpPr>
      <p:pic>
        <p:nvPicPr>
          <p:cNvPr id="102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6" descr="RotaryMoE_RGB.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596900"/>
            <a:ext cx="3679825" cy="367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9" r:id="rId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2pPr>
      <a:lvl3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3pPr>
      <a:lvl4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4pPr>
      <a:lvl5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RotaryMBS_RGB.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0"/>
            <a:ext cx="9144000" cy="1287463"/>
          </a:xfrm>
          <a:prstGeom prst="rect">
            <a:avLst/>
          </a:prstGeom>
          <a:solidFill>
            <a:srgbClr val="005DAA"/>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FFFFFF"/>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10"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5" name="Picture 2" descr="RotaryMBS_RGB.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2pPr>
      <a:lvl3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3pPr>
      <a:lvl4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4pPr>
      <a:lvl5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5pPr>
      <a:lvl6pPr marL="457200" algn="ctr" defTabSz="457200" rtl="0" fontAlgn="base">
        <a:spcBef>
          <a:spcPct val="0"/>
        </a:spcBef>
        <a:spcAft>
          <a:spcPct val="0"/>
        </a:spcAft>
        <a:defRPr sz="4400">
          <a:solidFill>
            <a:schemeClr val="tx1"/>
          </a:solidFill>
          <a:latin typeface="Georgia" pitchFamily="18" charset="0"/>
          <a:ea typeface="MS PGothic" pitchFamily="34" charset="-128"/>
        </a:defRPr>
      </a:lvl6pPr>
      <a:lvl7pPr marL="914400" algn="ctr" defTabSz="457200" rtl="0" fontAlgn="base">
        <a:spcBef>
          <a:spcPct val="0"/>
        </a:spcBef>
        <a:spcAft>
          <a:spcPct val="0"/>
        </a:spcAft>
        <a:defRPr sz="4400">
          <a:solidFill>
            <a:schemeClr val="tx1"/>
          </a:solidFill>
          <a:latin typeface="Georgia" pitchFamily="18" charset="0"/>
          <a:ea typeface="MS PGothic" pitchFamily="34" charset="-128"/>
        </a:defRPr>
      </a:lvl7pPr>
      <a:lvl8pPr marL="1371600" algn="ctr" defTabSz="457200" rtl="0" fontAlgn="base">
        <a:spcBef>
          <a:spcPct val="0"/>
        </a:spcBef>
        <a:spcAft>
          <a:spcPct val="0"/>
        </a:spcAft>
        <a:defRPr sz="4400">
          <a:solidFill>
            <a:schemeClr val="tx1"/>
          </a:solidFill>
          <a:latin typeface="Georgia" pitchFamily="18" charset="0"/>
          <a:ea typeface="MS PGothic" pitchFamily="34" charset="-128"/>
        </a:defRPr>
      </a:lvl8pPr>
      <a:lvl9pPr marL="1828800" algn="ctr" defTabSz="457200" rtl="0" fontAlgn="base">
        <a:spcBef>
          <a:spcPct val="0"/>
        </a:spcBef>
        <a:spcAft>
          <a:spcPct val="0"/>
        </a:spcAft>
        <a:defRPr sz="4400">
          <a:solidFill>
            <a:schemeClr val="tx1"/>
          </a:solidFill>
          <a:latin typeface="Georgia" pitchFamily="18"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defRPr sz="3200" kern="1200">
          <a:solidFill>
            <a:srgbClr val="585858"/>
          </a:solidFill>
          <a:latin typeface="+mn-lt"/>
          <a:ea typeface="MS PGothic" pitchFamily="34" charset="-128"/>
          <a:cs typeface="+mn-cs"/>
        </a:defRPr>
      </a:lvl1pPr>
      <a:lvl2pPr marL="457200" algn="l" defTabSz="457200" rtl="0" eaLnBrk="0" fontAlgn="base" hangingPunct="0">
        <a:spcBef>
          <a:spcPct val="20000"/>
        </a:spcBef>
        <a:spcAft>
          <a:spcPct val="0"/>
        </a:spcAft>
        <a:buFont typeface="Arial" pitchFamily="34" charset="0"/>
        <a:defRPr sz="2800" kern="1200">
          <a:solidFill>
            <a:srgbClr val="585858"/>
          </a:solidFill>
          <a:latin typeface="+mn-lt"/>
          <a:ea typeface="MS PGothic" pitchFamily="34" charset="-128"/>
          <a:cs typeface="+mn-cs"/>
        </a:defRPr>
      </a:lvl2pPr>
      <a:lvl3pPr marL="914400" algn="l" defTabSz="457200" rtl="0" eaLnBrk="0" fontAlgn="base" hangingPunct="0">
        <a:spcBef>
          <a:spcPct val="20000"/>
        </a:spcBef>
        <a:spcAft>
          <a:spcPct val="0"/>
        </a:spcAft>
        <a:buFont typeface="Arial" pitchFamily="34" charset="0"/>
        <a:defRPr sz="2400" kern="1200">
          <a:solidFill>
            <a:srgbClr val="585858"/>
          </a:solidFill>
          <a:latin typeface="+mn-lt"/>
          <a:ea typeface="MS PGothic" pitchFamily="34" charset="-128"/>
          <a:cs typeface="+mn-cs"/>
        </a:defRPr>
      </a:lvl3pPr>
      <a:lvl4pPr marL="1371600" algn="l" defTabSz="457200" rtl="0" eaLnBrk="0" fontAlgn="base" hangingPunct="0">
        <a:spcBef>
          <a:spcPct val="20000"/>
        </a:spcBef>
        <a:spcAft>
          <a:spcPct val="0"/>
        </a:spcAft>
        <a:buFont typeface="Arial" pitchFamily="34" charset="0"/>
        <a:defRPr sz="2000" kern="1200">
          <a:solidFill>
            <a:srgbClr val="585858"/>
          </a:solidFill>
          <a:latin typeface="+mn-lt"/>
          <a:ea typeface="MS PGothic" pitchFamily="34" charset="-128"/>
          <a:cs typeface="+mn-cs"/>
        </a:defRPr>
      </a:lvl4pPr>
      <a:lvl5pPr marL="1828800" algn="l" defTabSz="457200" rtl="0" eaLnBrk="0" fontAlgn="base" hangingPunct="0">
        <a:spcBef>
          <a:spcPct val="20000"/>
        </a:spcBef>
        <a:spcAft>
          <a:spcPct val="0"/>
        </a:spcAft>
        <a:buFont typeface="Arial" pitchFamily="34" charset="0"/>
        <a:defRPr sz="2000" kern="1200">
          <a:solidFill>
            <a:srgbClr val="585858"/>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y.rotary.org/en/document/enhancing-club-experience-member-satisfaction-survey"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8912" y="678426"/>
            <a:ext cx="4973637" cy="3443631"/>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en-US" sz="5400" b="1" spc="-150" dirty="0" smtClean="0">
                <a:solidFill>
                  <a:srgbClr val="FFFFFF"/>
                </a:solidFill>
                <a:latin typeface="Times New Roman" panose="02020603050405020304" pitchFamily="18" charset="0"/>
                <a:cs typeface="Times New Roman" panose="02020603050405020304" pitchFamily="18" charset="0"/>
              </a:rPr>
              <a:t>P-PETS</a:t>
            </a:r>
          </a:p>
          <a:p>
            <a:pPr algn="l">
              <a:defRPr/>
            </a:pPr>
            <a:r>
              <a:rPr lang="en-US" sz="5400" b="1" spc="-150" dirty="0" smtClean="0">
                <a:solidFill>
                  <a:srgbClr val="FFFFFF"/>
                </a:solidFill>
                <a:latin typeface="Times New Roman" panose="02020603050405020304" pitchFamily="18" charset="0"/>
                <a:cs typeface="Times New Roman" panose="02020603050405020304" pitchFamily="18" charset="0"/>
              </a:rPr>
              <a:t>Building and Maintaining Membership</a:t>
            </a:r>
          </a:p>
          <a:p>
            <a:pPr algn="l">
              <a:defRPr/>
            </a:pPr>
            <a:endParaRPr lang="en-US" sz="5400" b="1" spc="-150" dirty="0">
              <a:solidFill>
                <a:srgbClr val="FFFFFF"/>
              </a:solidFill>
              <a:latin typeface="Times New Roman" panose="02020603050405020304" pitchFamily="18" charset="0"/>
              <a:cs typeface="Times New Roman" panose="02020603050405020304" pitchFamily="18" charset="0"/>
            </a:endParaRPr>
          </a:p>
        </p:txBody>
      </p:sp>
      <p:sp>
        <p:nvSpPr>
          <p:cNvPr id="4099" name="Title 1"/>
          <p:cNvSpPr txBox="1">
            <a:spLocks/>
          </p:cNvSpPr>
          <p:nvPr/>
        </p:nvSpPr>
        <p:spPr bwMode="auto">
          <a:xfrm>
            <a:off x="1263323" y="4122056"/>
            <a:ext cx="6326910" cy="193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lvl="0" algn="ctr" eaLnBrk="1" hangingPunct="1">
              <a:lnSpc>
                <a:spcPct val="90000"/>
              </a:lnSpc>
            </a:pPr>
            <a:r>
              <a:rPr lang="en-US" sz="3600" dirty="0" smtClean="0">
                <a:solidFill>
                  <a:srgbClr val="FFFFFF"/>
                </a:solidFill>
                <a:latin typeface="Times New Roman" panose="02020603050405020304" pitchFamily="18" charset="0"/>
                <a:ea typeface="+mn-ea"/>
                <a:cs typeface="Times New Roman" panose="02020603050405020304" pitchFamily="18" charset="0"/>
              </a:rPr>
              <a:t>District 7610 </a:t>
            </a:r>
          </a:p>
          <a:p>
            <a:pPr lvl="0" algn="ctr" eaLnBrk="1" hangingPunct="1">
              <a:lnSpc>
                <a:spcPct val="90000"/>
              </a:lnSpc>
            </a:pPr>
            <a:r>
              <a:rPr lang="en-US" sz="3600" dirty="0" smtClean="0">
                <a:solidFill>
                  <a:srgbClr val="FFFFFF"/>
                </a:solidFill>
                <a:latin typeface="Times New Roman" panose="02020603050405020304" pitchFamily="18" charset="0"/>
                <a:ea typeface="+mn-ea"/>
                <a:cs typeface="Times New Roman" panose="02020603050405020304" pitchFamily="18" charset="0"/>
              </a:rPr>
              <a:t>Dale Lazar</a:t>
            </a:r>
          </a:p>
          <a:p>
            <a:pPr lvl="0" algn="ctr" eaLnBrk="1" hangingPunct="1">
              <a:lnSpc>
                <a:spcPct val="90000"/>
              </a:lnSpc>
            </a:pPr>
            <a:r>
              <a:rPr lang="en-US" sz="3600" dirty="0" smtClean="0">
                <a:solidFill>
                  <a:srgbClr val="FFFFFF"/>
                </a:solidFill>
                <a:latin typeface="Times New Roman" panose="02020603050405020304" pitchFamily="18" charset="0"/>
                <a:ea typeface="+mn-ea"/>
                <a:cs typeface="Times New Roman" panose="02020603050405020304" pitchFamily="18" charset="0"/>
              </a:rPr>
              <a:t>Membership/PI Chair</a:t>
            </a:r>
            <a:endParaRPr lang="en-US" sz="1000" dirty="0">
              <a:solidFill>
                <a:srgbClr val="FFFFFF"/>
              </a:solidFill>
              <a:latin typeface="Times New Roman" panose="02020603050405020304" pitchFamily="18" charset="0"/>
              <a:ea typeface="+mn-ea"/>
              <a:cs typeface="Times New Roman" panose="02020603050405020304" pitchFamily="18" charset="0"/>
            </a:endParaRPr>
          </a:p>
          <a:p>
            <a:pPr lvl="0" algn="ctr" eaLnBrk="1" hangingPunct="1">
              <a:lnSpc>
                <a:spcPct val="90000"/>
              </a:lnSpc>
            </a:pPr>
            <a:endParaRPr lang="en-US" sz="1000" dirty="0">
              <a:solidFill>
                <a:srgbClr val="FFFFFF"/>
              </a:solidFill>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Once you have a plan, then it becomes a lot easier for you to work it.</a:t>
            </a:r>
          </a:p>
          <a:p>
            <a:pPr marL="457200" indent="-457200"/>
            <a:r>
              <a:rPr lang="en-US" sz="2800" dirty="0" smtClean="0">
                <a:latin typeface="Times New Roman" panose="02020603050405020304" pitchFamily="18" charset="0"/>
                <a:cs typeface="Times New Roman" panose="02020603050405020304" pitchFamily="18" charset="0"/>
              </a:rPr>
              <a:t>Your M/PI Area Coordinator, </a:t>
            </a:r>
            <a:r>
              <a:rPr lang="en-US" sz="2800" dirty="0">
                <a:latin typeface="Times New Roman" panose="02020603050405020304" pitchFamily="18" charset="0"/>
                <a:cs typeface="Times New Roman" panose="02020603050405020304" pitchFamily="18" charset="0"/>
              </a:rPr>
              <a:t>your AG, </a:t>
            </a:r>
            <a:r>
              <a:rPr lang="en-US" sz="2800" dirty="0" smtClean="0">
                <a:latin typeface="Times New Roman" panose="02020603050405020304" pitchFamily="18" charset="0"/>
                <a:cs typeface="Times New Roman" panose="02020603050405020304" pitchFamily="18" charset="0"/>
              </a:rPr>
              <a:t>DGE Jonathan, District Membership Chair Elect Ralph Menzel and I stand </a:t>
            </a:r>
            <a:r>
              <a:rPr lang="en-US" sz="2800" dirty="0">
                <a:latin typeface="Times New Roman" panose="02020603050405020304" pitchFamily="18" charset="0"/>
                <a:cs typeface="Times New Roman" panose="02020603050405020304" pitchFamily="18" charset="0"/>
              </a:rPr>
              <a:t>ready to </a:t>
            </a:r>
            <a:r>
              <a:rPr lang="en-US" sz="2800" dirty="0" smtClean="0">
                <a:latin typeface="Times New Roman" panose="02020603050405020304" pitchFamily="18" charset="0"/>
                <a:cs typeface="Times New Roman" panose="02020603050405020304" pitchFamily="18" charset="0"/>
              </a:rPr>
              <a:t>help.</a:t>
            </a:r>
            <a:endParaRPr lang="en-US" sz="2800" dirty="0">
              <a:latin typeface="Times New Roman" panose="02020603050405020304" pitchFamily="18" charset="0"/>
              <a:cs typeface="Times New Roman" panose="02020603050405020304" pitchFamily="18" charset="0"/>
            </a:endParaRPr>
          </a:p>
          <a:p>
            <a:pPr marL="365760" indent="-365760">
              <a:spcBef>
                <a:spcPts val="0"/>
              </a:spcBef>
            </a:pPr>
            <a:r>
              <a:rPr lang="en-US" sz="2800" dirty="0" smtClean="0">
                <a:latin typeface="Times New Roman" panose="02020603050405020304" pitchFamily="18" charset="0"/>
                <a:cs typeface="Times New Roman" panose="02020603050405020304" pitchFamily="18" charset="0"/>
              </a:rPr>
              <a:t>Keep your M/PI Area Coordinator informed of your Clubs’ membership activities</a:t>
            </a:r>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323248"/>
            <a:ext cx="851306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Work the Plan: July 1, 2019-June 30, 2020 </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2831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Have you heard from potentially great Rotarians that the Rotary “straightjacket” prevents them from joining?</a:t>
            </a:r>
          </a:p>
          <a:p>
            <a:pPr lvl="1">
              <a:spcBef>
                <a:spcPts val="0"/>
              </a:spcBef>
            </a:pPr>
            <a:r>
              <a:rPr lang="en-US" sz="2400" dirty="0" smtClean="0">
                <a:latin typeface="Times New Roman" panose="02020603050405020304" pitchFamily="18" charset="0"/>
                <a:cs typeface="Times New Roman" panose="02020603050405020304" pitchFamily="18" charset="0"/>
              </a:rPr>
              <a:t>Would changing your meeting schedule attract additional members? You can vary meeting days, times, frequency, etc.</a:t>
            </a:r>
          </a:p>
          <a:p>
            <a:pPr lvl="1">
              <a:spcBef>
                <a:spcPts val="0"/>
              </a:spcBef>
            </a:pPr>
            <a:r>
              <a:rPr lang="en-US" sz="2400" dirty="0" smtClean="0">
                <a:latin typeface="Times New Roman" panose="02020603050405020304" pitchFamily="18" charset="0"/>
                <a:cs typeface="Times New Roman" panose="02020603050405020304" pitchFamily="18" charset="0"/>
              </a:rPr>
              <a:t>Do you consider work on service projects and social gatherings for attendance purposes?</a:t>
            </a:r>
          </a:p>
          <a:p>
            <a:pPr lvl="1">
              <a:spcBef>
                <a:spcPts val="0"/>
              </a:spcBef>
            </a:pPr>
            <a:r>
              <a:rPr lang="en-US" sz="2400" dirty="0" smtClean="0">
                <a:latin typeface="Times New Roman" panose="02020603050405020304" pitchFamily="18" charset="0"/>
                <a:cs typeface="Times New Roman" panose="02020603050405020304" pitchFamily="18" charset="0"/>
              </a:rPr>
              <a:t>Would varying your meeting format attract additional members? Meetings can be in person, online, streamed to enable members to attend remotely or a combination of these.</a:t>
            </a:r>
          </a:p>
          <a:p>
            <a:pPr lvl="1">
              <a:spcBef>
                <a:spcPts val="0"/>
              </a:spcBef>
            </a:pPr>
            <a:r>
              <a:rPr lang="en-US" sz="2400" dirty="0" smtClean="0">
                <a:latin typeface="Times New Roman" panose="02020603050405020304" pitchFamily="18" charset="0"/>
                <a:cs typeface="Times New Roman" panose="02020603050405020304" pitchFamily="18" charset="0"/>
              </a:rPr>
              <a:t>Would relaxing meeting attendance requirements strengthen your Club? Could you replace attendance requirements by encouraging participation in other ways?</a:t>
            </a:r>
            <a:endParaRPr lang="en-U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Would Greater Flexibility Enhance Your Ability to Attract New Members?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895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Have you heard from potentially great Rotarians that the Rotary “straightjacket” prevents them from joining?</a:t>
            </a:r>
          </a:p>
          <a:p>
            <a:pPr lvl="1">
              <a:spcBef>
                <a:spcPts val="0"/>
              </a:spcBef>
            </a:pPr>
            <a:r>
              <a:rPr lang="en-US" sz="2400" dirty="0" smtClean="0">
                <a:latin typeface="Times New Roman" panose="02020603050405020304" pitchFamily="18" charset="0"/>
                <a:cs typeface="Times New Roman" panose="02020603050405020304" pitchFamily="18" charset="0"/>
              </a:rPr>
              <a:t>Have you considered multiple membership types?</a:t>
            </a:r>
          </a:p>
          <a:p>
            <a:pPr lvl="2">
              <a:spcBef>
                <a:spcPts val="0"/>
              </a:spcBef>
            </a:pPr>
            <a:r>
              <a:rPr lang="en-US" sz="2000" dirty="0" smtClean="0">
                <a:latin typeface="Times New Roman" panose="02020603050405020304" pitchFamily="18" charset="0"/>
                <a:cs typeface="Times New Roman" panose="02020603050405020304" pitchFamily="18" charset="0"/>
              </a:rPr>
              <a:t>Traditional</a:t>
            </a:r>
          </a:p>
          <a:p>
            <a:pPr lvl="2">
              <a:spcBef>
                <a:spcPts val="0"/>
              </a:spcBef>
            </a:pPr>
            <a:r>
              <a:rPr lang="en-US" sz="2000" dirty="0" smtClean="0">
                <a:latin typeface="Times New Roman" panose="02020603050405020304" pitchFamily="18" charset="0"/>
                <a:cs typeface="Times New Roman" panose="02020603050405020304" pitchFamily="18" charset="0"/>
              </a:rPr>
              <a:t>Family membership</a:t>
            </a:r>
          </a:p>
          <a:p>
            <a:pPr lvl="2">
              <a:spcBef>
                <a:spcPts val="0"/>
              </a:spcBef>
            </a:pPr>
            <a:r>
              <a:rPr lang="en-US" sz="2000" dirty="0" smtClean="0">
                <a:latin typeface="Times New Roman" panose="02020603050405020304" pitchFamily="18" charset="0"/>
                <a:cs typeface="Times New Roman" panose="02020603050405020304" pitchFamily="18" charset="0"/>
              </a:rPr>
              <a:t>Junior membership for young professionals</a:t>
            </a:r>
          </a:p>
          <a:p>
            <a:pPr lvl="2">
              <a:spcBef>
                <a:spcPts val="0"/>
              </a:spcBef>
            </a:pPr>
            <a:r>
              <a:rPr lang="en-US" sz="2000" dirty="0" smtClean="0">
                <a:latin typeface="Times New Roman" panose="02020603050405020304" pitchFamily="18" charset="0"/>
                <a:cs typeface="Times New Roman" panose="02020603050405020304" pitchFamily="18" charset="0"/>
              </a:rPr>
              <a:t>Corporate membership</a:t>
            </a:r>
          </a:p>
          <a:p>
            <a:pPr lvl="2">
              <a:spcBef>
                <a:spcPts val="0"/>
              </a:spcBef>
            </a:pPr>
            <a:r>
              <a:rPr lang="en-US" sz="2000" dirty="0" smtClean="0">
                <a:latin typeface="Times New Roman" panose="02020603050405020304" pitchFamily="18" charset="0"/>
                <a:cs typeface="Times New Roman" panose="02020603050405020304" pitchFamily="18" charset="0"/>
              </a:rPr>
              <a:t>Satellite Clubs – for different demographics, schools, military posts, companies, etc.</a:t>
            </a:r>
          </a:p>
          <a:p>
            <a:pPr lvl="2">
              <a:spcBef>
                <a:spcPts val="0"/>
              </a:spcBef>
            </a:pPr>
            <a:r>
              <a:rPr lang="en-US" sz="2000" dirty="0" smtClean="0">
                <a:latin typeface="Times New Roman" panose="02020603050405020304" pitchFamily="18" charset="0"/>
                <a:cs typeface="Times New Roman" panose="02020603050405020304" pitchFamily="18" charset="0"/>
              </a:rPr>
              <a:t>Joint </a:t>
            </a:r>
            <a:r>
              <a:rPr lang="en-US" sz="2000" dirty="0" smtClean="0">
                <a:latin typeface="Times New Roman" panose="02020603050405020304" pitchFamily="18" charset="0"/>
                <a:cs typeface="Times New Roman" panose="02020603050405020304" pitchFamily="18" charset="0"/>
              </a:rPr>
              <a:t>Rotaract</a:t>
            </a:r>
            <a:r>
              <a:rPr lang="en-US" sz="2000" dirty="0" smtClean="0">
                <a:latin typeface="Times New Roman" panose="02020603050405020304" pitchFamily="18" charset="0"/>
                <a:cs typeface="Times New Roman" panose="02020603050405020304" pitchFamily="18" charset="0"/>
              </a:rPr>
              <a:t> membership</a:t>
            </a:r>
          </a:p>
          <a:p>
            <a:pPr lvl="1">
              <a:spcBef>
                <a:spcPts val="0"/>
              </a:spcBef>
            </a:pPr>
            <a:r>
              <a:rPr lang="en-US" sz="2400" dirty="0" smtClean="0">
                <a:latin typeface="Times New Roman" panose="02020603050405020304" pitchFamily="18" charset="0"/>
                <a:cs typeface="Times New Roman" panose="02020603050405020304" pitchFamily="18" charset="0"/>
              </a:rPr>
              <a:t>Each membership type can have its own policies on dues, attendance, service expectations, etc.</a:t>
            </a:r>
          </a:p>
        </p:txBody>
      </p:sp>
      <p:sp>
        <p:nvSpPr>
          <p:cNvPr id="4" name="TextBox 3"/>
          <p:cNvSpPr txBox="1"/>
          <p:nvPr/>
        </p:nvSpPr>
        <p:spPr>
          <a:xfrm>
            <a:off x="374904" y="0"/>
            <a:ext cx="8513064" cy="1200329"/>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Would Greater Flexibility Enhance Your Ability to Attract New Members?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781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Rotary Members Need Three Thing:</a:t>
            </a:r>
          </a:p>
          <a:p>
            <a:pPr lvl="1">
              <a:spcBef>
                <a:spcPts val="0"/>
              </a:spcBef>
            </a:pPr>
            <a:r>
              <a:rPr lang="en-US" sz="2000" dirty="0" smtClean="0">
                <a:latin typeface="Times New Roman" panose="02020603050405020304" pitchFamily="18" charset="0"/>
                <a:cs typeface="Times New Roman" panose="02020603050405020304" pitchFamily="18" charset="0"/>
              </a:rPr>
              <a:t>An understanding of the concepts of Rotary</a:t>
            </a:r>
          </a:p>
          <a:p>
            <a:pPr lvl="1">
              <a:spcBef>
                <a:spcPts val="0"/>
              </a:spcBef>
            </a:pPr>
            <a:r>
              <a:rPr lang="en-US" sz="2000" dirty="0" smtClean="0">
                <a:latin typeface="Times New Roman" panose="02020603050405020304" pitchFamily="18" charset="0"/>
                <a:cs typeface="Times New Roman" panose="02020603050405020304" pitchFamily="18" charset="0"/>
              </a:rPr>
              <a:t>A friend </a:t>
            </a:r>
          </a:p>
          <a:p>
            <a:pPr lvl="1">
              <a:spcBef>
                <a:spcPts val="0"/>
              </a:spcBef>
            </a:pPr>
            <a:r>
              <a:rPr lang="en-US" sz="2000" dirty="0" smtClean="0">
                <a:latin typeface="Times New Roman" panose="02020603050405020304" pitchFamily="18" charset="0"/>
                <a:cs typeface="Times New Roman" panose="02020603050405020304" pitchFamily="18" charset="0"/>
              </a:rPr>
              <a:t>A job</a:t>
            </a:r>
          </a:p>
          <a:p>
            <a:pPr>
              <a:spcBef>
                <a:spcPts val="0"/>
              </a:spcBef>
            </a:pPr>
            <a:r>
              <a:rPr lang="en-US" sz="2400" dirty="0" smtClean="0">
                <a:latin typeface="Times New Roman" panose="02020603050405020304" pitchFamily="18" charset="0"/>
                <a:cs typeface="Times New Roman" panose="02020603050405020304" pitchFamily="18" charset="0"/>
              </a:rPr>
              <a:t>Has your Club recently polled its members to find out how they’re feeling/what they’re thinking.</a:t>
            </a:r>
          </a:p>
          <a:p>
            <a:pPr lvl="1">
              <a:spcBef>
                <a:spcPts val="0"/>
              </a:spcBef>
            </a:pPr>
            <a:r>
              <a:rPr lang="en-US" sz="2000" dirty="0" smtClean="0">
                <a:latin typeface="Times New Roman" panose="02020603050405020304" pitchFamily="18" charset="0"/>
                <a:cs typeface="Times New Roman" panose="02020603050405020304" pitchFamily="18" charset="0"/>
              </a:rPr>
              <a:t>A poll might be useful to find reasons of discontent and enable proactive changes/enhancements to reduce discontent.</a:t>
            </a:r>
          </a:p>
          <a:p>
            <a:pPr lvl="1">
              <a:spcBef>
                <a:spcPts val="0"/>
              </a:spcBef>
            </a:pPr>
            <a:r>
              <a:rPr lang="en-US" sz="2000" dirty="0" smtClean="0">
                <a:latin typeface="Times New Roman" panose="02020603050405020304" pitchFamily="18" charset="0"/>
                <a:cs typeface="Times New Roman" panose="02020603050405020304" pitchFamily="18" charset="0"/>
              </a:rPr>
              <a:t>A poll might identify projects or fundraisers that would be of interest to your members</a:t>
            </a:r>
          </a:p>
          <a:p>
            <a:pPr lvl="1">
              <a:spcBef>
                <a:spcPts val="0"/>
              </a:spcBef>
            </a:pPr>
            <a:r>
              <a:rPr lang="en-US" sz="2000" dirty="0" smtClean="0">
                <a:latin typeface="Times New Roman" panose="02020603050405020304" pitchFamily="18" charset="0"/>
                <a:cs typeface="Times New Roman" panose="02020603050405020304" pitchFamily="18" charset="0"/>
              </a:rPr>
              <a:t>Great polls can be found on the RI website Check out: </a:t>
            </a:r>
            <a:r>
              <a:rPr lang="en-US" sz="2000" dirty="0" smtClean="0">
                <a:latin typeface="Times New Roman" panose="02020603050405020304" pitchFamily="18" charset="0"/>
                <a:cs typeface="Times New Roman" panose="02020603050405020304" pitchFamily="18" charset="0"/>
                <a:hlinkClick r:id="rId2"/>
              </a:rPr>
              <a:t>https</a:t>
            </a:r>
            <a:r>
              <a:rPr lang="en-US" sz="2000" dirty="0">
                <a:latin typeface="Times New Roman" panose="02020603050405020304" pitchFamily="18" charset="0"/>
                <a:cs typeface="Times New Roman" panose="02020603050405020304" pitchFamily="18" charset="0"/>
                <a:hlinkClick r:id="rId2"/>
              </a:rPr>
              <a:t>://</a:t>
            </a:r>
            <a:r>
              <a:rPr lang="en-US" sz="2000" dirty="0" smtClean="0">
                <a:latin typeface="Times New Roman" panose="02020603050405020304" pitchFamily="18" charset="0"/>
                <a:cs typeface="Times New Roman" panose="02020603050405020304" pitchFamily="18" charset="0"/>
                <a:hlinkClick r:id="rId2"/>
              </a:rPr>
              <a:t>my.rotary.org/en/document/enhancing-club-experience-member-satisfaction-survey</a:t>
            </a:r>
            <a:r>
              <a:rPr lang="en-US" sz="2000" dirty="0" smtClean="0">
                <a:latin typeface="Times New Roman" panose="02020603050405020304" pitchFamily="18" charset="0"/>
                <a:cs typeface="Times New Roman" panose="02020603050405020304" pitchFamily="18" charset="0"/>
              </a:rPr>
              <a:t>  (you may have to log in to My Rotary to access)</a:t>
            </a:r>
          </a:p>
        </p:txBody>
      </p:sp>
      <p:sp>
        <p:nvSpPr>
          <p:cNvPr id="4" name="TextBox 3"/>
          <p:cNvSpPr txBox="1"/>
          <p:nvPr/>
        </p:nvSpPr>
        <p:spPr>
          <a:xfrm>
            <a:off x="374904" y="0"/>
            <a:ext cx="8513064" cy="646331"/>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Retaining Rotary Members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7653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942108" y="1360042"/>
            <a:ext cx="7973291" cy="4200250"/>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endParaRPr lang="en-US" sz="2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DGE Jonathan’s Goals for Increasing Membership 2019-20</a:t>
            </a:r>
            <a:endParaRPr lang="en-US" sz="3600" dirty="0">
              <a:solidFill>
                <a:schemeClr val="bg1"/>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452582" y="1295577"/>
            <a:ext cx="8275781" cy="4655128"/>
          </a:xfrm>
          <a:prstGeom prst="rect">
            <a:avLst/>
          </a:prstGeom>
        </p:spPr>
      </p:pic>
    </p:spTree>
    <p:extLst>
      <p:ext uri="{BB962C8B-B14F-4D97-AF65-F5344CB8AC3E}">
        <p14:creationId xmlns:p14="http://schemas.microsoft.com/office/powerpoint/2010/main" val="2606329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endParaRPr lang="en-US" sz="2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DGE Jonathan’s Goals for Increasing Membership 2019-20</a:t>
            </a:r>
            <a:endParaRPr lang="en-US" sz="3600" dirty="0">
              <a:solidFill>
                <a:schemeClr val="bg1"/>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791879" y="1289388"/>
            <a:ext cx="7973430" cy="4485055"/>
          </a:xfrm>
          <a:prstGeom prst="rect">
            <a:avLst/>
          </a:prstGeom>
        </p:spPr>
      </p:pic>
    </p:spTree>
    <p:extLst>
      <p:ext uri="{BB962C8B-B14F-4D97-AF65-F5344CB8AC3E}">
        <p14:creationId xmlns:p14="http://schemas.microsoft.com/office/powerpoint/2010/main" val="4002785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endParaRPr lang="en-US" sz="2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DGE Jonathan’s Goals for Increasing Membership 2019-20</a:t>
            </a:r>
            <a:endParaRPr lang="en-US" sz="3600" dirty="0">
              <a:solidFill>
                <a:schemeClr val="bg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495734" y="1291934"/>
            <a:ext cx="8243970" cy="4637233"/>
          </a:xfrm>
          <a:prstGeom prst="rect">
            <a:avLst/>
          </a:prstGeom>
        </p:spPr>
      </p:pic>
    </p:spTree>
    <p:extLst>
      <p:ext uri="{BB962C8B-B14F-4D97-AF65-F5344CB8AC3E}">
        <p14:creationId xmlns:p14="http://schemas.microsoft.com/office/powerpoint/2010/main" val="1203189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268245"/>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spcBef>
                <a:spcPts val="0"/>
              </a:spcBef>
              <a:buAutoNum type="arabicPeriod"/>
            </a:pPr>
            <a:endParaRPr lang="en-US" sz="2600" dirty="0" smtClean="0">
              <a:latin typeface="Times New Roman" panose="02020603050405020304" pitchFamily="18" charset="0"/>
              <a:cs typeface="Times New Roman" panose="02020603050405020304" pitchFamily="18" charset="0"/>
            </a:endParaRPr>
          </a:p>
          <a:p>
            <a:pPr marL="514350" indent="-514350">
              <a:spcBef>
                <a:spcPts val="0"/>
              </a:spcBef>
              <a:buAutoNum type="arabicPeriod"/>
            </a:pPr>
            <a:endParaRPr lang="en-US" sz="2600" dirty="0">
              <a:latin typeface="Times New Roman" panose="02020603050405020304" pitchFamily="18" charset="0"/>
              <a:cs typeface="Times New Roman" panose="02020603050405020304" pitchFamily="18" charset="0"/>
            </a:endParaRPr>
          </a:p>
          <a:p>
            <a:pPr marL="514350" indent="-514350">
              <a:spcBef>
                <a:spcPts val="0"/>
              </a:spcBef>
              <a:buAutoNum type="arabicPeriod"/>
            </a:pPr>
            <a:r>
              <a:rPr lang="en-US" sz="2600" dirty="0" smtClean="0">
                <a:latin typeface="Times New Roman" panose="02020603050405020304" pitchFamily="18" charset="0"/>
                <a:cs typeface="Times New Roman" panose="02020603050405020304" pitchFamily="18" charset="0"/>
              </a:rPr>
              <a:t>What innovative ideas should Clubs be trying to enhance membership?</a:t>
            </a:r>
          </a:p>
          <a:p>
            <a:pPr marL="0" indent="0">
              <a:spcBef>
                <a:spcPts val="0"/>
              </a:spcBef>
              <a:buNone/>
            </a:pPr>
            <a:r>
              <a:rPr lang="en-US" sz="2600" dirty="0" smtClean="0">
                <a:latin typeface="Times New Roman" panose="02020603050405020304" pitchFamily="18" charset="0"/>
                <a:cs typeface="Times New Roman" panose="02020603050405020304" pitchFamily="18" charset="0"/>
              </a:rPr>
              <a:t>  </a:t>
            </a:r>
          </a:p>
          <a:p>
            <a:pPr marL="514350" indent="-514350">
              <a:spcBef>
                <a:spcPts val="0"/>
              </a:spcBef>
              <a:buFont typeface="+mj-lt"/>
              <a:buAutoNum type="arabicPeriod" startAt="2"/>
            </a:pPr>
            <a:r>
              <a:rPr lang="en-US" sz="2600" dirty="0" smtClean="0">
                <a:latin typeface="Times New Roman" panose="02020603050405020304" pitchFamily="18" charset="0"/>
                <a:cs typeface="Times New Roman" panose="02020603050405020304" pitchFamily="18" charset="0"/>
              </a:rPr>
              <a:t>What creative ways can Clubs use to get the word out about Rotary?</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7782019" cy="646331"/>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Let’s Talk</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0429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US" sz="2600" dirty="0" smtClean="0">
                <a:latin typeface="Times New Roman" panose="02020603050405020304" pitchFamily="18" charset="0"/>
                <a:cs typeface="Times New Roman" panose="02020603050405020304" pitchFamily="18" charset="0"/>
              </a:rPr>
              <a:t>Please feel free to contact me for anything:</a:t>
            </a:r>
          </a:p>
          <a:p>
            <a:pPr marL="0" indent="0">
              <a:spcBef>
                <a:spcPts val="0"/>
              </a:spcBef>
              <a:buNone/>
            </a:pPr>
            <a:endParaRPr lang="en-US" sz="2600" dirty="0">
              <a:latin typeface="Times New Roman" panose="02020603050405020304" pitchFamily="18" charset="0"/>
              <a:cs typeface="Times New Roman" panose="02020603050405020304" pitchFamily="18" charset="0"/>
            </a:endParaRPr>
          </a:p>
          <a:p>
            <a:pPr marL="0" indent="0">
              <a:spcBef>
                <a:spcPts val="0"/>
              </a:spcBef>
              <a:buNone/>
            </a:pPr>
            <a:r>
              <a:rPr lang="en-US" sz="2600" dirty="0" smtClean="0">
                <a:latin typeface="Times New Roman" panose="02020603050405020304" pitchFamily="18" charset="0"/>
                <a:cs typeface="Times New Roman" panose="02020603050405020304" pitchFamily="18" charset="0"/>
              </a:rPr>
              <a:t>				Dale Lazar</a:t>
            </a:r>
          </a:p>
          <a:p>
            <a:pPr marL="0" indent="0">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District Membership/PI Chair</a:t>
            </a:r>
          </a:p>
          <a:p>
            <a:pPr marL="0" indent="0">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703-773-4149</a:t>
            </a:r>
          </a:p>
          <a:p>
            <a:pPr marL="0" indent="0">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dale.lazar@dlapiper.com</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7782019" cy="646331"/>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Thank You!</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02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0421" y="1255644"/>
            <a:ext cx="8478507" cy="3539430"/>
          </a:xfrm>
          <a:prstGeom prst="rect">
            <a:avLst/>
          </a:prstGeom>
        </p:spPr>
        <p:txBody>
          <a:bodyPr wrap="square">
            <a:spAutoFit/>
          </a:bodyPr>
          <a:lstStyle/>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projects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meetings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fundraising</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pretty much everything else</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The District can’t do membership for a Club, but the District/RI can provide the resources Clubs need to be successful at membership</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Clubs need to start planning NOW!</a:t>
            </a:r>
            <a:endParaRPr lang="en-US"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74429" y="286552"/>
            <a:ext cx="7782019"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Good Membership Drives Good Clubs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055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0421" y="1244013"/>
            <a:ext cx="8478507" cy="3416320"/>
          </a:xfrm>
          <a:prstGeom prst="rect">
            <a:avLst/>
          </a:prstGeom>
        </p:spPr>
        <p:txBody>
          <a:bodyPr wrap="square">
            <a:spAutoFit/>
          </a:bodyPr>
          <a:lstStyle/>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Club President can’t do membership alone – President needs help</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Membership/PI (including retention) is the perfect area to offload onto someone else</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Membership/PI can be one chair or separate chairs</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Your Membership/PI Area Coordinator, your AG, DGE Jonathan, District Membership Chair Elect Ralph Menzel and I stand ready to help.</a:t>
            </a: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74429" y="43684"/>
            <a:ext cx="8244470"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Select Membership/PI Chair(s): </a:t>
            </a:r>
          </a:p>
          <a:p>
            <a:pPr algn="ctr"/>
            <a:r>
              <a:rPr lang="en-US" sz="3600" dirty="0" smtClean="0">
                <a:solidFill>
                  <a:schemeClr val="bg1"/>
                </a:solidFill>
                <a:latin typeface="Times New Roman" panose="02020603050405020304" pitchFamily="18" charset="0"/>
                <a:cs typeface="Times New Roman" panose="02020603050405020304" pitchFamily="18" charset="0"/>
              </a:rPr>
              <a:t>April 30, 2019</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018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7435" y="1346719"/>
            <a:ext cx="8725395" cy="4355038"/>
          </a:xfrm>
          <a:prstGeom prst="rect">
            <a:avLst/>
          </a:prstGeom>
        </p:spPr>
        <p:txBody>
          <a:bodyPr wrap="square">
            <a:spAutoFit/>
          </a:bodyPr>
          <a:lstStyle/>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In all but the smallest clubs, a Membership/PI Chair can’t do it alone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Your Club needs to line up a committee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Everything your Club does should have a membership/PI angle.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Perhaps your programming chair and project chair should be on the membership/PI committee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Are you having a particularly interesting speaker or doing a particularly interesting project?  Suggest that the Club let the community know and invite the community to attend/participate.  Then work the membership angle.</a:t>
            </a:r>
          </a:p>
          <a:p>
            <a:pPr marL="457200"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Your M/PI Area Coordinator</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your AG, </a:t>
            </a:r>
            <a:r>
              <a:rPr lang="en-US" sz="2300" dirty="0" smtClean="0">
                <a:latin typeface="Times New Roman" panose="02020603050405020304" pitchFamily="18" charset="0"/>
                <a:cs typeface="Times New Roman" panose="02020603050405020304" pitchFamily="18" charset="0"/>
              </a:rPr>
              <a:t>DGE Jonathan, District Membership Elect Ralph Menzel and I stand ready to help</a:t>
            </a:r>
          </a:p>
          <a:p>
            <a:pPr marL="457200" indent="-4572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217437" y="146390"/>
            <a:ext cx="7782019"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Select a Membership/PI Committee: May 31, 2019</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45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600" dirty="0" smtClean="0">
                <a:latin typeface="Times New Roman" panose="02020603050405020304" pitchFamily="18" charset="0"/>
                <a:cs typeface="Times New Roman" panose="02020603050405020304" pitchFamily="18" charset="0"/>
              </a:rPr>
              <a:t>Your Club must have a membership/PI plan that takes retention into account – a 15% attrition/year is unavoidable even with an intentional strategy to maximize retention</a:t>
            </a:r>
          </a:p>
          <a:p>
            <a:pPr>
              <a:spcBef>
                <a:spcPts val="0"/>
              </a:spcBef>
            </a:pPr>
            <a:r>
              <a:rPr lang="en-US" sz="2600" dirty="0" smtClean="0">
                <a:latin typeface="Times New Roman" panose="02020603050405020304" pitchFamily="18" charset="0"/>
                <a:cs typeface="Times New Roman" panose="02020603050405020304" pitchFamily="18" charset="0"/>
              </a:rPr>
              <a:t>Membership/PI must be a conscious effort for your Club</a:t>
            </a:r>
          </a:p>
          <a:p>
            <a:pPr>
              <a:spcBef>
                <a:spcPts val="0"/>
              </a:spcBef>
            </a:pPr>
            <a:r>
              <a:rPr lang="en-US" sz="2600" dirty="0" smtClean="0">
                <a:latin typeface="Times New Roman" panose="02020603050405020304" pitchFamily="18" charset="0"/>
                <a:cs typeface="Times New Roman" panose="02020603050405020304" pitchFamily="18" charset="0"/>
              </a:rPr>
              <a:t>Your Club will be able to measure its membership/PI success against its plan</a:t>
            </a:r>
          </a:p>
          <a:p>
            <a:pPr>
              <a:spcBef>
                <a:spcPts val="0"/>
              </a:spcBef>
            </a:pPr>
            <a:r>
              <a:rPr lang="en-US" sz="2600" dirty="0" smtClean="0">
                <a:latin typeface="Times New Roman" panose="02020603050405020304" pitchFamily="18" charset="0"/>
                <a:cs typeface="Times New Roman" panose="02020603050405020304" pitchFamily="18" charset="0"/>
              </a:rPr>
              <a:t>One size does not fit all – Your Club’s plan must be right for you.  </a:t>
            </a:r>
            <a:r>
              <a:rPr lang="en-US" sz="2600" b="1" dirty="0" smtClean="0">
                <a:latin typeface="Times New Roman" panose="02020603050405020304" pitchFamily="18" charset="0"/>
                <a:cs typeface="Times New Roman" panose="02020603050405020304" pitchFamily="18" charset="0"/>
              </a:rPr>
              <a:t>BUT YOU NEED A PLAN!</a:t>
            </a:r>
          </a:p>
          <a:p>
            <a:pPr>
              <a:spcBef>
                <a:spcPts val="0"/>
              </a:spcBef>
            </a:pPr>
            <a:r>
              <a:rPr lang="en-US" sz="2600" dirty="0" smtClean="0">
                <a:latin typeface="Times New Roman" panose="02020603050405020304" pitchFamily="18" charset="0"/>
                <a:cs typeface="Times New Roman" panose="02020603050405020304" pitchFamily="18" charset="0"/>
              </a:rPr>
              <a:t>Harry Henderson has a great presentation on membership/PI plans, and he is EAGER to share it with your membership committee.</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Adopt a Membership/PI Plan: June 30, 2019</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663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Your M/PI Area Coordinator is happy to sit down with your Membership/PI Chair and/or committee to develop a plan.  Harry Henderson, DGE Jonathan, District Membership Chair Elect Ralph Menzel and I are happy to help also.</a:t>
            </a:r>
          </a:p>
          <a:p>
            <a:pPr>
              <a:spcBef>
                <a:spcPts val="0"/>
              </a:spcBef>
            </a:pPr>
            <a:r>
              <a:rPr lang="en-US" sz="2800" dirty="0" smtClean="0">
                <a:latin typeface="Times New Roman" panose="02020603050405020304" pitchFamily="18" charset="0"/>
                <a:cs typeface="Times New Roman" panose="02020603050405020304" pitchFamily="18" charset="0"/>
              </a:rPr>
              <a:t>The plan can be as sophisticated as Harry proposes, targeting key community members such as school principals, PTA presidents, police chief, fire chief, chamber of commerce president (and how to compel these people to say yes to Rotary membership)</a:t>
            </a:r>
          </a:p>
          <a:p>
            <a:pPr>
              <a:spcBef>
                <a:spcPts val="0"/>
              </a:spcBef>
            </a:pPr>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Adopt a Membership/PI Plan: June 30, 2019</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434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600" dirty="0" smtClean="0">
                <a:latin typeface="Times New Roman" panose="02020603050405020304" pitchFamily="18" charset="0"/>
                <a:cs typeface="Times New Roman" panose="02020603050405020304" pitchFamily="18" charset="0"/>
              </a:rPr>
              <a:t>Or the plan can be as simple as adding one or two new membership activities to the Club calendar to see whether it enhances membership </a:t>
            </a:r>
          </a:p>
          <a:p>
            <a:pPr>
              <a:spcBef>
                <a:spcPts val="0"/>
              </a:spcBef>
            </a:pPr>
            <a:r>
              <a:rPr lang="en-US" sz="2600" dirty="0" smtClean="0">
                <a:latin typeface="Times New Roman" panose="02020603050405020304" pitchFamily="18" charset="0"/>
                <a:cs typeface="Times New Roman" panose="02020603050405020304" pitchFamily="18" charset="0"/>
              </a:rPr>
              <a:t>If your Club has been growing over the past 4 or 5 years at a steady +2 net, then your plan can be to stay the course.  But if this is not the case, then your Club needs to up its membership game.</a:t>
            </a:r>
          </a:p>
          <a:p>
            <a:pPr marL="457200" indent="-457200"/>
            <a:r>
              <a:rPr lang="en-US" sz="2400" dirty="0" smtClean="0">
                <a:latin typeface="Times New Roman" panose="02020603050405020304" pitchFamily="18" charset="0"/>
                <a:cs typeface="Times New Roman" panose="02020603050405020304" pitchFamily="18" charset="0"/>
              </a:rPr>
              <a:t>Your </a:t>
            </a:r>
            <a:r>
              <a:rPr lang="en-US" sz="2400" dirty="0">
                <a:latin typeface="Times New Roman" panose="02020603050405020304" pitchFamily="18" charset="0"/>
                <a:cs typeface="Times New Roman" panose="02020603050405020304" pitchFamily="18" charset="0"/>
              </a:rPr>
              <a:t>M/PI Area Coordinator</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your AG, </a:t>
            </a:r>
            <a:r>
              <a:rPr lang="en-US" sz="2800" dirty="0" smtClean="0">
                <a:latin typeface="Times New Roman" panose="02020603050405020304" pitchFamily="18" charset="0"/>
                <a:cs typeface="Times New Roman" panose="02020603050405020304" pitchFamily="18" charset="0"/>
              </a:rPr>
              <a:t>DGE Jonathan. District Membership Chair Elect Ralph Menzel and I stand </a:t>
            </a:r>
            <a:r>
              <a:rPr lang="en-US" sz="2800" dirty="0">
                <a:latin typeface="Times New Roman" panose="02020603050405020304" pitchFamily="18" charset="0"/>
                <a:cs typeface="Times New Roman" panose="02020603050405020304" pitchFamily="18" charset="0"/>
              </a:rPr>
              <a:t>ready to </a:t>
            </a:r>
            <a:r>
              <a:rPr lang="en-US" sz="2800" dirty="0" smtClean="0">
                <a:latin typeface="Times New Roman" panose="02020603050405020304" pitchFamily="18" charset="0"/>
                <a:cs typeface="Times New Roman" panose="02020603050405020304" pitchFamily="18" charset="0"/>
              </a:rPr>
              <a:t>help</a:t>
            </a:r>
            <a:endParaRPr lang="en-US" sz="2600" dirty="0" smtClean="0">
              <a:latin typeface="Times New Roman" panose="02020603050405020304" pitchFamily="18" charset="0"/>
              <a:cs typeface="Times New Roman" panose="02020603050405020304" pitchFamily="18" charset="0"/>
            </a:endParaRPr>
          </a:p>
          <a:p>
            <a:pPr>
              <a:spcBef>
                <a:spcPts val="0"/>
              </a:spcBef>
            </a:pP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Adopt a Membership/PI Plan: June 30, 2019</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08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Use a “who do you know” survey to be filled out by members.</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President </a:t>
            </a:r>
            <a:r>
              <a:rPr lang="en-US" sz="2600" u="sng" dirty="0" smtClean="0">
                <a:latin typeface="Times New Roman" panose="02020603050405020304" pitchFamily="18" charset="0"/>
                <a:cs typeface="Times New Roman" panose="02020603050405020304" pitchFamily="18" charset="0"/>
              </a:rPr>
              <a:t>personally</a:t>
            </a:r>
            <a:r>
              <a:rPr lang="en-US" sz="2600" dirty="0" smtClean="0">
                <a:latin typeface="Times New Roman" panose="02020603050405020304" pitchFamily="18" charset="0"/>
                <a:cs typeface="Times New Roman" panose="02020603050405020304" pitchFamily="18" charset="0"/>
              </a:rPr>
              <a:t> asks each member to bring in a recruit</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Invite local business leaders as speakers – and then recruit</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Who in the community would be a good member? Chair of Chamber of Commerce, High School Principal, President of PTA, Police Chief, Fire Chief,…? The ask what can Rotary do for each that would make it hard to say no to membership.</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Target companies in the area and identify appropriate leaders in those companies</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Suggestions for a Membership/PI Plan</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718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spcBef>
                <a:spcPts val="0"/>
              </a:spcBef>
              <a:buFont typeface="+mj-lt"/>
              <a:buAutoNum type="arabicPeriod" startAt="6"/>
            </a:pPr>
            <a:r>
              <a:rPr lang="en-US" sz="2600" dirty="0" smtClean="0">
                <a:latin typeface="Times New Roman" panose="02020603050405020304" pitchFamily="18" charset="0"/>
                <a:cs typeface="Times New Roman" panose="02020603050405020304" pitchFamily="18" charset="0"/>
              </a:rPr>
              <a:t>Target those who participate in Rotary events</a:t>
            </a:r>
          </a:p>
          <a:p>
            <a:pPr marL="514350" indent="-514350">
              <a:spcBef>
                <a:spcPts val="0"/>
              </a:spcBef>
              <a:buFont typeface="+mj-lt"/>
              <a:buAutoNum type="arabicPeriod" startAt="6"/>
            </a:pPr>
            <a:r>
              <a:rPr lang="en-US" sz="2600" dirty="0" smtClean="0">
                <a:latin typeface="Times New Roman" panose="02020603050405020304" pitchFamily="18" charset="0"/>
                <a:cs typeface="Times New Roman" panose="02020603050405020304" pitchFamily="18" charset="0"/>
              </a:rPr>
              <a:t>Target leaders in organizations you provide funding to</a:t>
            </a:r>
          </a:p>
          <a:p>
            <a:pPr marL="514350" indent="-514350">
              <a:spcBef>
                <a:spcPts val="0"/>
              </a:spcBef>
              <a:buFont typeface="+mj-lt"/>
              <a:buAutoNum type="arabicPeriod" startAt="6"/>
            </a:pPr>
            <a:r>
              <a:rPr lang="en-US" sz="2600" dirty="0" smtClean="0">
                <a:latin typeface="Times New Roman" panose="02020603050405020304" pitchFamily="18" charset="0"/>
                <a:cs typeface="Times New Roman" panose="02020603050405020304" pitchFamily="18" charset="0"/>
              </a:rPr>
              <a:t>Consider a community social hour</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Suggestions for a Membership/PI Plan</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051896"/>
      </p:ext>
    </p:extLst>
  </p:cSld>
  <p:clrMapOvr>
    <a:masterClrMapping/>
  </p:clrMapOvr>
</p:sld>
</file>

<file path=ppt/theme/theme1.xml><?xml version="1.0" encoding="utf-8"?>
<a:theme xmlns:a="http://schemas.openxmlformats.org/drawingml/2006/main" name="LeadDev-Master_2013-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nchor="t"/>
      <a:lstStyle>
        <a:defPPr algn="r">
          <a:defRPr sz="1600" b="1" i="0" dirty="0" smtClean="0">
            <a:solidFill>
              <a:srgbClr val="01B4E7"/>
            </a:solidFill>
            <a:latin typeface="Arial Narrow Bold"/>
            <a:cs typeface="Arial Narrow Bold"/>
          </a:defRPr>
        </a:defPPr>
      </a:lstStyle>
    </a:tx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2</TotalTime>
  <Words>1175</Words>
  <Application>Microsoft Macintosh PowerPoint</Application>
  <PresentationFormat>On-screen Show (4:3)</PresentationFormat>
  <Paragraphs>93</Paragraphs>
  <Slides>18</Slides>
  <Notes>0</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LeadDev-Master_2013-NEW</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Jim Kirkpatrick</cp:lastModifiedBy>
  <cp:revision>3</cp:revision>
  <dcterms:created xsi:type="dcterms:W3CDTF">1900-01-01T05:00:00Z</dcterms:created>
  <dcterms:modified xsi:type="dcterms:W3CDTF">2019-01-25T17:06:56Z</dcterms:modified>
</cp:coreProperties>
</file>